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60" r:id="rId3"/>
    <p:sldId id="258" r:id="rId4"/>
    <p:sldId id="259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240" userDrawn="1">
          <p15:clr>
            <a:srgbClr val="A4A3A4"/>
          </p15:clr>
        </p15:guide>
        <p15:guide id="6" orient="horz" pos="144" userDrawn="1">
          <p15:clr>
            <a:srgbClr val="A4A3A4"/>
          </p15:clr>
        </p15:guide>
        <p15:guide id="7" orient="horz" pos="4104" userDrawn="1">
          <p15:clr>
            <a:srgbClr val="A4A3A4"/>
          </p15:clr>
        </p15:guide>
        <p15:guide id="8" pos="7440" userDrawn="1">
          <p15:clr>
            <a:srgbClr val="A4A3A4"/>
          </p15:clr>
        </p15:guide>
        <p15:guide id="13" orient="horz" pos="1512" userDrawn="1">
          <p15:clr>
            <a:srgbClr val="A4A3A4"/>
          </p15:clr>
        </p15:guide>
        <p15:guide id="17" orient="horz" pos="2376" userDrawn="1">
          <p15:clr>
            <a:srgbClr val="A4A3A4"/>
          </p15:clr>
        </p15:guide>
        <p15:guide id="18" pos="4824" userDrawn="1">
          <p15:clr>
            <a:srgbClr val="A4A3A4"/>
          </p15:clr>
        </p15:guide>
        <p15:guide id="20" pos="2016" userDrawn="1">
          <p15:clr>
            <a:srgbClr val="A4A3A4"/>
          </p15:clr>
        </p15:guide>
        <p15:guide id="21" orient="horz" pos="1680" userDrawn="1">
          <p15:clr>
            <a:srgbClr val="A4A3A4"/>
          </p15:clr>
        </p15:guide>
        <p15:guide id="22" orient="horz" pos="1008" userDrawn="1">
          <p15:clr>
            <a:srgbClr val="A4A3A4"/>
          </p15:clr>
        </p15:guide>
        <p15:guide id="23" pos="408" userDrawn="1">
          <p15:clr>
            <a:srgbClr val="A4A3A4"/>
          </p15:clr>
        </p15:guide>
        <p15:guide id="24" orient="horz" pos="792" userDrawn="1">
          <p15:clr>
            <a:srgbClr val="A4A3A4"/>
          </p15:clr>
        </p15:guide>
        <p15:guide id="25" orient="horz" pos="2760" userDrawn="1">
          <p15:clr>
            <a:srgbClr val="A4A3A4"/>
          </p15:clr>
        </p15:guide>
        <p15:guide id="26" orient="horz" pos="3024" userDrawn="1">
          <p15:clr>
            <a:srgbClr val="A4A3A4"/>
          </p15:clr>
        </p15:guide>
        <p15:guide id="27" pos="3840" userDrawn="1">
          <p15:clr>
            <a:srgbClr val="A4A3A4"/>
          </p15:clr>
        </p15:guide>
        <p15:guide id="28" orient="horz" pos="22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E0E7"/>
    <a:srgbClr val="30353F"/>
    <a:srgbClr val="43CDD9"/>
    <a:srgbClr val="667181"/>
    <a:srgbClr val="BABABA"/>
    <a:srgbClr val="DBDBDB"/>
    <a:srgbClr val="515A6B"/>
    <a:srgbClr val="AFBBBD"/>
    <a:srgbClr val="8FA0A3"/>
    <a:srgbClr val="5FD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52" autoAdjust="0"/>
  </p:normalViewPr>
  <p:slideViewPr>
    <p:cSldViewPr snapToGrid="0" showGuides="1">
      <p:cViewPr>
        <p:scale>
          <a:sx n="62" d="100"/>
          <a:sy n="62" d="100"/>
        </p:scale>
        <p:origin x="100" y="52"/>
      </p:cViewPr>
      <p:guideLst>
        <p:guide pos="240"/>
        <p:guide orient="horz" pos="144"/>
        <p:guide orient="horz" pos="4104"/>
        <p:guide pos="7440"/>
        <p:guide orient="horz" pos="1512"/>
        <p:guide orient="horz" pos="2376"/>
        <p:guide pos="4824"/>
        <p:guide pos="2016"/>
        <p:guide orient="horz" pos="1680"/>
        <p:guide orient="horz" pos="1008"/>
        <p:guide pos="408"/>
        <p:guide orient="horz" pos="792"/>
        <p:guide orient="horz" pos="2760"/>
        <p:guide orient="horz" pos="3024"/>
        <p:guide pos="3840"/>
        <p:guide orient="horz" pos="2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July</a:t>
            </a:r>
            <a:r>
              <a:rPr lang="en-US" baseline="0" dirty="0"/>
              <a:t> 2022-2023 Credit &amp; Debit Summary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Debits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Sheet1!$A$2:$A$17</c15:sqref>
                  </c15:fullRef>
                </c:ext>
              </c:extLst>
              <c:f>Sheet1!$A$2:$A$14</c:f>
              <c:strCache>
                <c:ptCount val="13"/>
                <c:pt idx="0">
                  <c:v>Jul-22</c:v>
                </c:pt>
                <c:pt idx="1">
                  <c:v>Aug-22</c:v>
                </c:pt>
                <c:pt idx="2">
                  <c:v>Sep-22</c:v>
                </c:pt>
                <c:pt idx="3">
                  <c:v>Oct-22</c:v>
                </c:pt>
                <c:pt idx="4">
                  <c:v>Nov-22</c:v>
                </c:pt>
                <c:pt idx="5">
                  <c:v>Dec-22</c:v>
                </c:pt>
                <c:pt idx="6">
                  <c:v>Jan-23</c:v>
                </c:pt>
                <c:pt idx="7">
                  <c:v>Feb-23</c:v>
                </c:pt>
                <c:pt idx="8">
                  <c:v>Mar-23</c:v>
                </c:pt>
                <c:pt idx="9">
                  <c:v>Apr-23</c:v>
                </c:pt>
                <c:pt idx="10">
                  <c:v>May-23</c:v>
                </c:pt>
                <c:pt idx="11">
                  <c:v>Jun-23</c:v>
                </c:pt>
                <c:pt idx="12">
                  <c:v>Jul-23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Sheet1!$B$2:$B$17</c15:sqref>
                  </c15:fullRef>
                </c:ext>
              </c:extLst>
              <c:f>Sheet1!$B$2:$B$14</c:f>
              <c:numCache>
                <c:formatCode>General</c:formatCode>
                <c:ptCount val="13"/>
                <c:pt idx="0">
                  <c:v>1700</c:v>
                </c:pt>
                <c:pt idx="1">
                  <c:v>1000</c:v>
                </c:pt>
                <c:pt idx="2">
                  <c:v>1000</c:v>
                </c:pt>
                <c:pt idx="3">
                  <c:v>1875</c:v>
                </c:pt>
                <c:pt idx="4">
                  <c:v>875</c:v>
                </c:pt>
                <c:pt idx="5">
                  <c:v>0</c:v>
                </c:pt>
                <c:pt idx="6">
                  <c:v>2450</c:v>
                </c:pt>
                <c:pt idx="7">
                  <c:v>1000</c:v>
                </c:pt>
                <c:pt idx="8">
                  <c:v>1875</c:v>
                </c:pt>
                <c:pt idx="9">
                  <c:v>875</c:v>
                </c:pt>
                <c:pt idx="10">
                  <c:v>125</c:v>
                </c:pt>
                <c:pt idx="11">
                  <c:v>1250</c:v>
                </c:pt>
                <c:pt idx="12">
                  <c:v>2692.2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82-4060-B44F-3D665E102F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Credits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Sheet1!$A$2:$A$17</c15:sqref>
                  </c15:fullRef>
                </c:ext>
              </c:extLst>
              <c:f>Sheet1!$A$2:$A$14</c:f>
              <c:strCache>
                <c:ptCount val="13"/>
                <c:pt idx="0">
                  <c:v>Jul-22</c:v>
                </c:pt>
                <c:pt idx="1">
                  <c:v>Aug-22</c:v>
                </c:pt>
                <c:pt idx="2">
                  <c:v>Sep-22</c:v>
                </c:pt>
                <c:pt idx="3">
                  <c:v>Oct-22</c:v>
                </c:pt>
                <c:pt idx="4">
                  <c:v>Nov-22</c:v>
                </c:pt>
                <c:pt idx="5">
                  <c:v>Dec-22</c:v>
                </c:pt>
                <c:pt idx="6">
                  <c:v>Jan-23</c:v>
                </c:pt>
                <c:pt idx="7">
                  <c:v>Feb-23</c:v>
                </c:pt>
                <c:pt idx="8">
                  <c:v>Mar-23</c:v>
                </c:pt>
                <c:pt idx="9">
                  <c:v>Apr-23</c:v>
                </c:pt>
                <c:pt idx="10">
                  <c:v>May-23</c:v>
                </c:pt>
                <c:pt idx="11">
                  <c:v>Jun-23</c:v>
                </c:pt>
                <c:pt idx="12">
                  <c:v>Jul-23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Sheet1!$C$2:$C$17</c15:sqref>
                  </c15:fullRef>
                </c:ext>
              </c:extLst>
              <c:f>Sheet1!$C$2:$C$14</c:f>
              <c:numCache>
                <c:formatCode>General</c:formatCode>
                <c:ptCount val="13"/>
                <c:pt idx="0">
                  <c:v>2010.1</c:v>
                </c:pt>
                <c:pt idx="1">
                  <c:v>371.25</c:v>
                </c:pt>
                <c:pt idx="2">
                  <c:v>544.12</c:v>
                </c:pt>
                <c:pt idx="3">
                  <c:v>950.79</c:v>
                </c:pt>
                <c:pt idx="4">
                  <c:v>3208.84</c:v>
                </c:pt>
                <c:pt idx="5">
                  <c:v>543.47</c:v>
                </c:pt>
                <c:pt idx="6">
                  <c:v>1824.2</c:v>
                </c:pt>
                <c:pt idx="7">
                  <c:v>733.68</c:v>
                </c:pt>
                <c:pt idx="8">
                  <c:v>761.23</c:v>
                </c:pt>
                <c:pt idx="9">
                  <c:v>3383.84</c:v>
                </c:pt>
                <c:pt idx="10">
                  <c:v>525</c:v>
                </c:pt>
                <c:pt idx="11">
                  <c:v>369.58</c:v>
                </c:pt>
                <c:pt idx="12">
                  <c:v>1096.3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82-4060-B44F-3D665E102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2373616"/>
        <c:axId val="86120048"/>
        <c:axId val="0"/>
      </c:bar3DChart>
      <c:dateAx>
        <c:axId val="43237361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20048"/>
        <c:crosses val="autoZero"/>
        <c:auto val="1"/>
        <c:lblOffset val="100"/>
        <c:baseTimeUnit val="months"/>
      </c:dateAx>
      <c:valAx>
        <c:axId val="86120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37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Average</a:t>
            </a:r>
            <a:r>
              <a:rPr lang="en-US" baseline="0" dirty="0"/>
              <a:t> Debits &amp; Credits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Debits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Sheet1!$A$2:$A$17</c15:sqref>
                  </c15:fullRef>
                </c:ext>
              </c:extLst>
              <c:f>Sheet1!$A$15:$A$17</c:f>
              <c:strCache>
                <c:ptCount val="3"/>
                <c:pt idx="0">
                  <c:v>2022 Average</c:v>
                </c:pt>
                <c:pt idx="1">
                  <c:v>2023 Average</c:v>
                </c:pt>
                <c:pt idx="2">
                  <c:v>July 2022-2023 Average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Sheet1!$B$2:$B$17</c15:sqref>
                  </c15:fullRef>
                </c:ext>
              </c:extLst>
              <c:f>Sheet1!$B$15:$B$17</c:f>
              <c:numCache>
                <c:formatCode>General</c:formatCode>
                <c:ptCount val="3"/>
                <c:pt idx="0" formatCode="0.00">
                  <c:v>1075</c:v>
                </c:pt>
                <c:pt idx="1" formatCode="0.00">
                  <c:v>1466.7428571428572</c:v>
                </c:pt>
                <c:pt idx="2" formatCode="0.00">
                  <c:v>1285.9384615384615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22-4A1B-AB4A-893265C85A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Credits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Sheet1!$A$2:$A$17</c15:sqref>
                  </c15:fullRef>
                </c:ext>
              </c:extLst>
              <c:f>Sheet1!$A$15:$A$17</c:f>
              <c:strCache>
                <c:ptCount val="3"/>
                <c:pt idx="0">
                  <c:v>2022 Average</c:v>
                </c:pt>
                <c:pt idx="1">
                  <c:v>2023 Average</c:v>
                </c:pt>
                <c:pt idx="2">
                  <c:v>July 2022-2023 Average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Sheet1!$C$2:$C$17</c15:sqref>
                  </c15:fullRef>
                </c:ext>
              </c:extLst>
              <c:f>Sheet1!$C$15:$C$17</c:f>
              <c:numCache>
                <c:formatCode>General</c:formatCode>
                <c:ptCount val="3"/>
                <c:pt idx="0" formatCode="0.00">
                  <c:v>1271.4283333333335</c:v>
                </c:pt>
                <c:pt idx="1" formatCode="0.00">
                  <c:v>1241.9757142857143</c:v>
                </c:pt>
                <c:pt idx="2" formatCode="0.00">
                  <c:v>1255.5692307692307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22-4A1B-AB4A-893265C85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32373616"/>
        <c:axId val="86120048"/>
        <c:axId val="0"/>
      </c:bar3DChart>
      <c:catAx>
        <c:axId val="43237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20048"/>
        <c:crosses val="autoZero"/>
        <c:auto val="1"/>
        <c:lblAlgn val="ctr"/>
        <c:lblOffset val="100"/>
        <c:noMultiLvlLbl val="0"/>
      </c:catAx>
      <c:valAx>
        <c:axId val="86120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23736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2023 Monthly Credit, Debit,</a:t>
            </a:r>
            <a:r>
              <a:rPr lang="en-US" baseline="0" dirty="0"/>
              <a:t> Balance Summary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Credits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Sheet1!$A$2:$A$8</c:f>
              <c:numCache>
                <c:formatCode>mmm\-yy</c:formatCode>
                <c:ptCount val="7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3000</c:v>
                </c:pt>
                <c:pt idx="1">
                  <c:v>942.2</c:v>
                </c:pt>
                <c:pt idx="2">
                  <c:v>1125</c:v>
                </c:pt>
                <c:pt idx="3">
                  <c:v>1625</c:v>
                </c:pt>
                <c:pt idx="4">
                  <c:v>0</c:v>
                </c:pt>
                <c:pt idx="5">
                  <c:v>1750</c:v>
                </c:pt>
                <c:pt idx="6">
                  <c:v>2750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49-426E-8A44-003A4EF4C8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Debits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Sheet1!$A$2:$A$8</c:f>
              <c:numCache>
                <c:formatCode>mmm\-yy</c:formatCode>
                <c:ptCount val="7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544.57999999999993</c:v>
                </c:pt>
                <c:pt idx="1">
                  <c:v>1502.3</c:v>
                </c:pt>
                <c:pt idx="2">
                  <c:v>1030.18</c:v>
                </c:pt>
                <c:pt idx="3">
                  <c:v>2647.7499999999995</c:v>
                </c:pt>
                <c:pt idx="4">
                  <c:v>368.98</c:v>
                </c:pt>
                <c:pt idx="5">
                  <c:v>368.98</c:v>
                </c:pt>
                <c:pt idx="6">
                  <c:v>619.05999999999995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49-426E-8A44-003A4EF4C88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Ending Balance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Sheet1!$A$2:$A$8</c:f>
              <c:numCache>
                <c:formatCode>mmm\-yy</c:formatCode>
                <c:ptCount val="7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3937.44</c:v>
                </c:pt>
                <c:pt idx="1">
                  <c:v>3377.34</c:v>
                </c:pt>
                <c:pt idx="2">
                  <c:v>3472.16</c:v>
                </c:pt>
                <c:pt idx="3">
                  <c:v>2449.41</c:v>
                </c:pt>
                <c:pt idx="4">
                  <c:v>2080.4299999999998</c:v>
                </c:pt>
                <c:pt idx="5">
                  <c:v>3461.45</c:v>
                </c:pt>
                <c:pt idx="6">
                  <c:v>5592.39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49-426E-8A44-003A4EF4C8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918547855"/>
        <c:axId val="86091248"/>
        <c:axId val="0"/>
      </c:bar3DChart>
      <c:dateAx>
        <c:axId val="1918547855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091248"/>
        <c:crosses val="autoZero"/>
        <c:auto val="1"/>
        <c:lblOffset val="100"/>
        <c:baseTimeUnit val="months"/>
      </c:dateAx>
      <c:valAx>
        <c:axId val="8609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8547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2023 Expense</a:t>
            </a:r>
            <a:r>
              <a:rPr lang="en-US" baseline="0" dirty="0"/>
              <a:t> Breakdown by Month and Category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Georgia Power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19.579999999999998</c:v>
                </c:pt>
                <c:pt idx="1">
                  <c:v>22.9</c:v>
                </c:pt>
                <c:pt idx="2">
                  <c:v>19.93</c:v>
                </c:pt>
                <c:pt idx="3">
                  <c:v>16.32</c:v>
                </c:pt>
                <c:pt idx="4">
                  <c:v>18.98</c:v>
                </c:pt>
                <c:pt idx="5">
                  <c:v>18.98</c:v>
                </c:pt>
                <c:pt idx="6">
                  <c:v>19.62</c:v>
                </c:pt>
                <c:pt idx="7">
                  <c:v>136.31</c:v>
                </c:pt>
                <c:pt idx="8" formatCode="0.00">
                  <c:v>34.077500000000001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3-4E2B-89A8-33A5B267EAF5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9"/>
                <c:pt idx="1">
                  <c:v>406</c:v>
                </c:pt>
                <c:pt idx="3">
                  <c:v>1927</c:v>
                </c:pt>
                <c:pt idx="7">
                  <c:v>2333</c:v>
                </c:pt>
                <c:pt idx="8" formatCode="0.00">
                  <c:v>1555.3333333333333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D3-4E2B-89A8-33A5B267EAF5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Jimmy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9"/>
                <c:pt idx="0">
                  <c:v>525</c:v>
                </c:pt>
                <c:pt idx="1">
                  <c:v>525</c:v>
                </c:pt>
                <c:pt idx="2">
                  <c:v>350</c:v>
                </c:pt>
                <c:pt idx="3">
                  <c:v>350</c:v>
                </c:pt>
                <c:pt idx="4">
                  <c:v>350</c:v>
                </c:pt>
                <c:pt idx="5">
                  <c:v>350</c:v>
                </c:pt>
                <c:pt idx="6">
                  <c:v>525</c:v>
                </c:pt>
                <c:pt idx="7">
                  <c:v>2975</c:v>
                </c:pt>
                <c:pt idx="8" formatCode="0.00">
                  <c:v>743.75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D3-4E2B-89A8-33A5B267EAF5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Landscaping expenses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Sheet1!$B$5:$J$5</c:f>
              <c:numCache>
                <c:formatCode>General</c:formatCode>
                <c:ptCount val="9"/>
                <c:pt idx="1">
                  <c:v>548.4</c:v>
                </c:pt>
                <c:pt idx="2">
                  <c:v>121.25</c:v>
                </c:pt>
                <c:pt idx="3">
                  <c:v>69.430000000000007</c:v>
                </c:pt>
                <c:pt idx="6">
                  <c:v>74.44</c:v>
                </c:pt>
                <c:pt idx="7">
                  <c:v>813.52</c:v>
                </c:pt>
                <c:pt idx="8" formatCode="0.00">
                  <c:v>325.40800000000002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D3-4E2B-89A8-33A5B267EAF5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Law Retainer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Sheet1!$B$6:$J$6</c:f>
              <c:numCache>
                <c:formatCode>General</c:formatCode>
                <c:ptCount val="9"/>
                <c:pt idx="2">
                  <c:v>350</c:v>
                </c:pt>
                <c:pt idx="7">
                  <c:v>350</c:v>
                </c:pt>
                <c:pt idx="8" formatCode="0.00">
                  <c:v>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D3-4E2B-89A8-33A5B267EAF5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Plumbing</c:v>
                </c:pt>
              </c:strCache>
            </c:strRef>
          </c:tx>
          <c:spPr>
            <a:solidFill>
              <a:srgbClr val="85E0E7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Sheet1!$B$7:$J$7</c:f>
              <c:numCache>
                <c:formatCode>General</c:formatCode>
                <c:ptCount val="9"/>
                <c:pt idx="2">
                  <c:v>79</c:v>
                </c:pt>
                <c:pt idx="7">
                  <c:v>79</c:v>
                </c:pt>
                <c:pt idx="8" formatCode="0.00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D3-4E2B-89A8-33A5B267EAF5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Taxes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Sheet1!$B$8:$J$8</c:f>
              <c:numCache>
                <c:formatCode>General</c:formatCode>
                <c:ptCount val="9"/>
                <c:pt idx="3">
                  <c:v>285</c:v>
                </c:pt>
                <c:pt idx="7">
                  <c:v>285</c:v>
                </c:pt>
                <c:pt idx="8" formatCode="0.00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D3-4E2B-89A8-33A5B267EAF5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Uncategorized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Sheet1!$B$9:$J$9</c:f>
              <c:numCache>
                <c:formatCode>General</c:formatCode>
                <c:ptCount val="9"/>
                <c:pt idx="2">
                  <c:v>110</c:v>
                </c:pt>
                <c:pt idx="7">
                  <c:v>110</c:v>
                </c:pt>
                <c:pt idx="8" formatCode="0.00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FD3-4E2B-89A8-33A5B267EAF5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Monthly Total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cat>
            <c:strRef>
              <c:f>Sheet1!$B$1:$J$1</c:f>
              <c:strCache>
                <c:ptCount val="9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YTD Total</c:v>
                </c:pt>
                <c:pt idx="8">
                  <c:v>Average</c:v>
                </c:pt>
              </c:strCache>
            </c:strRef>
          </c:cat>
          <c:val>
            <c:numRef>
              <c:f>Sheet1!$B$10:$J$10</c:f>
              <c:numCache>
                <c:formatCode>General</c:formatCode>
                <c:ptCount val="9"/>
                <c:pt idx="0">
                  <c:v>544.58000000000004</c:v>
                </c:pt>
                <c:pt idx="1">
                  <c:v>1502.3</c:v>
                </c:pt>
                <c:pt idx="2">
                  <c:v>1030.18</c:v>
                </c:pt>
                <c:pt idx="3">
                  <c:v>2647.7499999999995</c:v>
                </c:pt>
                <c:pt idx="4">
                  <c:v>368.98</c:v>
                </c:pt>
                <c:pt idx="5">
                  <c:v>368.98</c:v>
                </c:pt>
                <c:pt idx="6">
                  <c:v>619.05999999999995</c:v>
                </c:pt>
                <c:pt idx="7">
                  <c:v>7081.83</c:v>
                </c:pt>
                <c:pt idx="8" formatCode="0.00">
                  <c:v>1770.4574999999998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D3-4E2B-89A8-33A5B267EA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349792"/>
        <c:axId val="339284544"/>
        <c:axId val="0"/>
      </c:bar3DChart>
      <c:catAx>
        <c:axId val="12434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284544"/>
        <c:crosses val="autoZero"/>
        <c:auto val="1"/>
        <c:lblAlgn val="ctr"/>
        <c:lblOffset val="100"/>
        <c:noMultiLvlLbl val="0"/>
      </c:catAx>
      <c:valAx>
        <c:axId val="339284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Total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3497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2023 Expense Breakdown by Category and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19.579999999999998</c:v>
                </c:pt>
                <c:pt idx="2">
                  <c:v>525</c:v>
                </c:pt>
                <c:pt idx="8">
                  <c:v>544.58000000000004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3-4E2B-89A8-33A5B267EA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Feb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22.9</c:v>
                </c:pt>
                <c:pt idx="1">
                  <c:v>406</c:v>
                </c:pt>
                <c:pt idx="2">
                  <c:v>525</c:v>
                </c:pt>
                <c:pt idx="3">
                  <c:v>548.4</c:v>
                </c:pt>
                <c:pt idx="8">
                  <c:v>1502.3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D3-4E2B-89A8-33A5B267EAF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19.93</c:v>
                </c:pt>
                <c:pt idx="2">
                  <c:v>350</c:v>
                </c:pt>
                <c:pt idx="3">
                  <c:v>121.25</c:v>
                </c:pt>
                <c:pt idx="4">
                  <c:v>350</c:v>
                </c:pt>
                <c:pt idx="5">
                  <c:v>79</c:v>
                </c:pt>
                <c:pt idx="7">
                  <c:v>110</c:v>
                </c:pt>
                <c:pt idx="8">
                  <c:v>1030.18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D3-4E2B-89A8-33A5B267EAF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16.32</c:v>
                </c:pt>
                <c:pt idx="1">
                  <c:v>1927</c:v>
                </c:pt>
                <c:pt idx="2">
                  <c:v>350</c:v>
                </c:pt>
                <c:pt idx="3">
                  <c:v>69.430000000000007</c:v>
                </c:pt>
                <c:pt idx="6">
                  <c:v>285</c:v>
                </c:pt>
                <c:pt idx="8">
                  <c:v>2647.7499999999995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D3-4E2B-89A8-33A5B267EAF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0">
                  <c:v>18.98</c:v>
                </c:pt>
                <c:pt idx="2">
                  <c:v>350</c:v>
                </c:pt>
                <c:pt idx="8">
                  <c:v>368.98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D3-4E2B-89A8-33A5B267EAF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Jun</c:v>
                </c:pt>
              </c:strCache>
            </c:strRef>
          </c:tx>
          <c:spPr>
            <a:solidFill>
              <a:srgbClr val="85E0E7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Sheet1!$G$2:$G$10</c:f>
              <c:numCache>
                <c:formatCode>General</c:formatCode>
                <c:ptCount val="9"/>
                <c:pt idx="0">
                  <c:v>18.98</c:v>
                </c:pt>
                <c:pt idx="2">
                  <c:v>350</c:v>
                </c:pt>
                <c:pt idx="8">
                  <c:v>368.98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D3-4E2B-89A8-33A5B267EAF5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Jul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Sheet1!$H$2:$H$10</c:f>
              <c:numCache>
                <c:formatCode>General</c:formatCode>
                <c:ptCount val="9"/>
                <c:pt idx="0">
                  <c:v>19.62</c:v>
                </c:pt>
                <c:pt idx="2">
                  <c:v>525</c:v>
                </c:pt>
                <c:pt idx="3">
                  <c:v>74.44</c:v>
                </c:pt>
                <c:pt idx="8">
                  <c:v>619.05999999999995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D3-4E2B-89A8-33A5B267EAF5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YTD Total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Sheet1!$I$2:$I$10</c:f>
              <c:numCache>
                <c:formatCode>General</c:formatCode>
                <c:ptCount val="9"/>
                <c:pt idx="0">
                  <c:v>136.31</c:v>
                </c:pt>
                <c:pt idx="1">
                  <c:v>2333</c:v>
                </c:pt>
                <c:pt idx="2">
                  <c:v>2975</c:v>
                </c:pt>
                <c:pt idx="3">
                  <c:v>813.52</c:v>
                </c:pt>
                <c:pt idx="4">
                  <c:v>350</c:v>
                </c:pt>
                <c:pt idx="5">
                  <c:v>79</c:v>
                </c:pt>
                <c:pt idx="6">
                  <c:v>285</c:v>
                </c:pt>
                <c:pt idx="7">
                  <c:v>110</c:v>
                </c:pt>
                <c:pt idx="8">
                  <c:v>7081.83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FD3-4E2B-89A8-33A5B267EAF5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Sheet1!$A$2:$A$10</c:f>
              <c:strCache>
                <c:ptCount val="9"/>
                <c:pt idx="0">
                  <c:v>Georgia Power</c:v>
                </c:pt>
                <c:pt idx="1">
                  <c:v>Insurance</c:v>
                </c:pt>
                <c:pt idx="2">
                  <c:v>Jimmy</c:v>
                </c:pt>
                <c:pt idx="3">
                  <c:v>Landscaping expenses</c:v>
                </c:pt>
                <c:pt idx="4">
                  <c:v>Law Retainer</c:v>
                </c:pt>
                <c:pt idx="5">
                  <c:v>Plumbing</c:v>
                </c:pt>
                <c:pt idx="6">
                  <c:v>Taxes</c:v>
                </c:pt>
                <c:pt idx="7">
                  <c:v>Uncategorized</c:v>
                </c:pt>
                <c:pt idx="8">
                  <c:v>Monthly Total</c:v>
                </c:pt>
              </c:strCache>
            </c:strRef>
          </c:cat>
          <c:val>
            <c:numRef>
              <c:f>Sheet1!$J$2:$J$10</c:f>
              <c:numCache>
                <c:formatCode>0.00</c:formatCode>
                <c:ptCount val="9"/>
                <c:pt idx="0">
                  <c:v>34.077500000000001</c:v>
                </c:pt>
                <c:pt idx="1">
                  <c:v>1555.3333333333333</c:v>
                </c:pt>
                <c:pt idx="2">
                  <c:v>743.75</c:v>
                </c:pt>
                <c:pt idx="3">
                  <c:v>325.40800000000002</c:v>
                </c:pt>
                <c:pt idx="4">
                  <c:v>350</c:v>
                </c:pt>
                <c:pt idx="5">
                  <c:v>79</c:v>
                </c:pt>
                <c:pt idx="6">
                  <c:v>285</c:v>
                </c:pt>
                <c:pt idx="7">
                  <c:v>110</c:v>
                </c:pt>
                <c:pt idx="8">
                  <c:v>1770.4574999999998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D3-4E2B-89A8-33A5B267EA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4349792"/>
        <c:axId val="339284544"/>
        <c:axId val="0"/>
      </c:bar3DChart>
      <c:catAx>
        <c:axId val="12434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9284544"/>
        <c:crosses val="autoZero"/>
        <c:auto val="1"/>
        <c:lblAlgn val="ctr"/>
        <c:lblOffset val="100"/>
        <c:noMultiLvlLbl val="0"/>
      </c:catAx>
      <c:valAx>
        <c:axId val="339284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Total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3497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C655F-54C7-4D03-AD26-E0C40F01563A}" type="datetimeFigureOut">
              <a:rPr lang="id-ID" smtClean="0"/>
              <a:t>30/07/2023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34AC2-3728-4A8B-B58F-6888FAEC3D2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86178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58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54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20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31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9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068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35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618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64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32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3B832CC-E04A-47A7-966D-475AEA6409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9139" y="2491272"/>
            <a:ext cx="2807036" cy="2804628"/>
          </a:xfrm>
          <a:custGeom>
            <a:avLst/>
            <a:gdLst>
              <a:gd name="connsiteX0" fmla="*/ 1406866 w 2807036"/>
              <a:gd name="connsiteY0" fmla="*/ 0 h 2804628"/>
              <a:gd name="connsiteX1" fmla="*/ 2061159 w 2807036"/>
              <a:gd name="connsiteY1" fmla="*/ 271017 h 2804628"/>
              <a:gd name="connsiteX2" fmla="*/ 2542705 w 2807036"/>
              <a:gd name="connsiteY2" fmla="*/ 752562 h 2804628"/>
              <a:gd name="connsiteX3" fmla="*/ 2796783 w 2807036"/>
              <a:gd name="connsiteY3" fmla="*/ 1230127 h 2804628"/>
              <a:gd name="connsiteX4" fmla="*/ 2807036 w 2807036"/>
              <a:gd name="connsiteY4" fmla="*/ 1301178 h 2804628"/>
              <a:gd name="connsiteX5" fmla="*/ 2807036 w 2807036"/>
              <a:gd name="connsiteY5" fmla="*/ 1512532 h 2804628"/>
              <a:gd name="connsiteX6" fmla="*/ 2796783 w 2807036"/>
              <a:gd name="connsiteY6" fmla="*/ 1583584 h 2804628"/>
              <a:gd name="connsiteX7" fmla="*/ 2542705 w 2807036"/>
              <a:gd name="connsiteY7" fmla="*/ 2061148 h 2804628"/>
              <a:gd name="connsiteX8" fmla="*/ 2061149 w 2807036"/>
              <a:gd name="connsiteY8" fmla="*/ 2542704 h 2804628"/>
              <a:gd name="connsiteX9" fmla="*/ 1583585 w 2807036"/>
              <a:gd name="connsiteY9" fmla="*/ 2796782 h 2804628"/>
              <a:gd name="connsiteX10" fmla="*/ 1529213 w 2807036"/>
              <a:gd name="connsiteY10" fmla="*/ 2804628 h 2804628"/>
              <a:gd name="connsiteX11" fmla="*/ 1284499 w 2807036"/>
              <a:gd name="connsiteY11" fmla="*/ 2804628 h 2804628"/>
              <a:gd name="connsiteX12" fmla="*/ 1230128 w 2807036"/>
              <a:gd name="connsiteY12" fmla="*/ 2796782 h 2804628"/>
              <a:gd name="connsiteX13" fmla="*/ 752563 w 2807036"/>
              <a:gd name="connsiteY13" fmla="*/ 2542704 h 2804628"/>
              <a:gd name="connsiteX14" fmla="*/ 271018 w 2807036"/>
              <a:gd name="connsiteY14" fmla="*/ 2061158 h 2804628"/>
              <a:gd name="connsiteX15" fmla="*/ 271018 w 2807036"/>
              <a:gd name="connsiteY15" fmla="*/ 752572 h 2804628"/>
              <a:gd name="connsiteX16" fmla="*/ 752573 w 2807036"/>
              <a:gd name="connsiteY16" fmla="*/ 271017 h 2804628"/>
              <a:gd name="connsiteX17" fmla="*/ 1406866 w 2807036"/>
              <a:gd name="connsiteY17" fmla="*/ 0 h 2804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07036" h="2804628">
                <a:moveTo>
                  <a:pt x="1406866" y="0"/>
                </a:moveTo>
                <a:cubicBezTo>
                  <a:pt x="1643674" y="0"/>
                  <a:pt x="1880481" y="90339"/>
                  <a:pt x="2061159" y="271017"/>
                </a:cubicBezTo>
                <a:lnTo>
                  <a:pt x="2542705" y="752562"/>
                </a:lnTo>
                <a:cubicBezTo>
                  <a:pt x="2678213" y="888071"/>
                  <a:pt x="2762906" y="1055152"/>
                  <a:pt x="2796783" y="1230127"/>
                </a:cubicBezTo>
                <a:lnTo>
                  <a:pt x="2807036" y="1301178"/>
                </a:lnTo>
                <a:lnTo>
                  <a:pt x="2807036" y="1512532"/>
                </a:lnTo>
                <a:lnTo>
                  <a:pt x="2796783" y="1583584"/>
                </a:lnTo>
                <a:cubicBezTo>
                  <a:pt x="2762906" y="1758558"/>
                  <a:pt x="2678213" y="1925640"/>
                  <a:pt x="2542705" y="2061148"/>
                </a:cubicBezTo>
                <a:lnTo>
                  <a:pt x="2061149" y="2542704"/>
                </a:lnTo>
                <a:cubicBezTo>
                  <a:pt x="1925641" y="2678212"/>
                  <a:pt x="1758559" y="2762905"/>
                  <a:pt x="1583585" y="2796782"/>
                </a:cubicBezTo>
                <a:lnTo>
                  <a:pt x="1529213" y="2804628"/>
                </a:lnTo>
                <a:lnTo>
                  <a:pt x="1284499" y="2804628"/>
                </a:lnTo>
                <a:lnTo>
                  <a:pt x="1230128" y="2796782"/>
                </a:lnTo>
                <a:cubicBezTo>
                  <a:pt x="1055153" y="2762905"/>
                  <a:pt x="888072" y="2678212"/>
                  <a:pt x="752563" y="2542704"/>
                </a:cubicBezTo>
                <a:lnTo>
                  <a:pt x="271018" y="2061158"/>
                </a:lnTo>
                <a:cubicBezTo>
                  <a:pt x="-90339" y="1699802"/>
                  <a:pt x="-90339" y="1113928"/>
                  <a:pt x="271018" y="752572"/>
                </a:cubicBezTo>
                <a:lnTo>
                  <a:pt x="752573" y="271017"/>
                </a:lnTo>
                <a:cubicBezTo>
                  <a:pt x="933252" y="90339"/>
                  <a:pt x="1170059" y="0"/>
                  <a:pt x="140686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reeform: Shape 7">
            <a:extLst>
              <a:ext uri="{FF2B5EF4-FFF2-40B4-BE49-F238E27FC236}">
                <a16:creationId xmlns:a16="http://schemas.microsoft.com/office/drawing/2014/main" id="{23B832CC-E04A-47A7-966D-475AEA6409A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25882" y="2491272"/>
            <a:ext cx="2807036" cy="2804628"/>
          </a:xfrm>
          <a:custGeom>
            <a:avLst/>
            <a:gdLst>
              <a:gd name="connsiteX0" fmla="*/ 1406866 w 2807036"/>
              <a:gd name="connsiteY0" fmla="*/ 0 h 2804628"/>
              <a:gd name="connsiteX1" fmla="*/ 2061159 w 2807036"/>
              <a:gd name="connsiteY1" fmla="*/ 271017 h 2804628"/>
              <a:gd name="connsiteX2" fmla="*/ 2542705 w 2807036"/>
              <a:gd name="connsiteY2" fmla="*/ 752562 h 2804628"/>
              <a:gd name="connsiteX3" fmla="*/ 2796783 w 2807036"/>
              <a:gd name="connsiteY3" fmla="*/ 1230127 h 2804628"/>
              <a:gd name="connsiteX4" fmla="*/ 2807036 w 2807036"/>
              <a:gd name="connsiteY4" fmla="*/ 1301178 h 2804628"/>
              <a:gd name="connsiteX5" fmla="*/ 2807036 w 2807036"/>
              <a:gd name="connsiteY5" fmla="*/ 1512532 h 2804628"/>
              <a:gd name="connsiteX6" fmla="*/ 2796783 w 2807036"/>
              <a:gd name="connsiteY6" fmla="*/ 1583584 h 2804628"/>
              <a:gd name="connsiteX7" fmla="*/ 2542705 w 2807036"/>
              <a:gd name="connsiteY7" fmla="*/ 2061148 h 2804628"/>
              <a:gd name="connsiteX8" fmla="*/ 2061149 w 2807036"/>
              <a:gd name="connsiteY8" fmla="*/ 2542704 h 2804628"/>
              <a:gd name="connsiteX9" fmla="*/ 1583585 w 2807036"/>
              <a:gd name="connsiteY9" fmla="*/ 2796782 h 2804628"/>
              <a:gd name="connsiteX10" fmla="*/ 1529213 w 2807036"/>
              <a:gd name="connsiteY10" fmla="*/ 2804628 h 2804628"/>
              <a:gd name="connsiteX11" fmla="*/ 1284499 w 2807036"/>
              <a:gd name="connsiteY11" fmla="*/ 2804628 h 2804628"/>
              <a:gd name="connsiteX12" fmla="*/ 1230128 w 2807036"/>
              <a:gd name="connsiteY12" fmla="*/ 2796782 h 2804628"/>
              <a:gd name="connsiteX13" fmla="*/ 752563 w 2807036"/>
              <a:gd name="connsiteY13" fmla="*/ 2542704 h 2804628"/>
              <a:gd name="connsiteX14" fmla="*/ 271018 w 2807036"/>
              <a:gd name="connsiteY14" fmla="*/ 2061158 h 2804628"/>
              <a:gd name="connsiteX15" fmla="*/ 271018 w 2807036"/>
              <a:gd name="connsiteY15" fmla="*/ 752572 h 2804628"/>
              <a:gd name="connsiteX16" fmla="*/ 752573 w 2807036"/>
              <a:gd name="connsiteY16" fmla="*/ 271017 h 2804628"/>
              <a:gd name="connsiteX17" fmla="*/ 1406866 w 2807036"/>
              <a:gd name="connsiteY17" fmla="*/ 0 h 2804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07036" h="2804628">
                <a:moveTo>
                  <a:pt x="1406866" y="0"/>
                </a:moveTo>
                <a:cubicBezTo>
                  <a:pt x="1643674" y="0"/>
                  <a:pt x="1880481" y="90339"/>
                  <a:pt x="2061159" y="271017"/>
                </a:cubicBezTo>
                <a:lnTo>
                  <a:pt x="2542705" y="752562"/>
                </a:lnTo>
                <a:cubicBezTo>
                  <a:pt x="2678213" y="888071"/>
                  <a:pt x="2762906" y="1055152"/>
                  <a:pt x="2796783" y="1230127"/>
                </a:cubicBezTo>
                <a:lnTo>
                  <a:pt x="2807036" y="1301178"/>
                </a:lnTo>
                <a:lnTo>
                  <a:pt x="2807036" y="1512532"/>
                </a:lnTo>
                <a:lnTo>
                  <a:pt x="2796783" y="1583584"/>
                </a:lnTo>
                <a:cubicBezTo>
                  <a:pt x="2762906" y="1758558"/>
                  <a:pt x="2678213" y="1925640"/>
                  <a:pt x="2542705" y="2061148"/>
                </a:cubicBezTo>
                <a:lnTo>
                  <a:pt x="2061149" y="2542704"/>
                </a:lnTo>
                <a:cubicBezTo>
                  <a:pt x="1925641" y="2678212"/>
                  <a:pt x="1758559" y="2762905"/>
                  <a:pt x="1583585" y="2796782"/>
                </a:cubicBezTo>
                <a:lnTo>
                  <a:pt x="1529213" y="2804628"/>
                </a:lnTo>
                <a:lnTo>
                  <a:pt x="1284499" y="2804628"/>
                </a:lnTo>
                <a:lnTo>
                  <a:pt x="1230128" y="2796782"/>
                </a:lnTo>
                <a:cubicBezTo>
                  <a:pt x="1055153" y="2762905"/>
                  <a:pt x="888072" y="2678212"/>
                  <a:pt x="752563" y="2542704"/>
                </a:cubicBezTo>
                <a:lnTo>
                  <a:pt x="271018" y="2061158"/>
                </a:lnTo>
                <a:cubicBezTo>
                  <a:pt x="-90339" y="1699802"/>
                  <a:pt x="-90339" y="1113928"/>
                  <a:pt x="271018" y="752572"/>
                </a:cubicBezTo>
                <a:lnTo>
                  <a:pt x="752573" y="271017"/>
                </a:lnTo>
                <a:cubicBezTo>
                  <a:pt x="933252" y="90339"/>
                  <a:pt x="1170059" y="0"/>
                  <a:pt x="140686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Freeform: Shape 7">
            <a:extLst>
              <a:ext uri="{FF2B5EF4-FFF2-40B4-BE49-F238E27FC236}">
                <a16:creationId xmlns:a16="http://schemas.microsoft.com/office/drawing/2014/main" id="{23B832CC-E04A-47A7-966D-475AEA6409A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52396" y="2491272"/>
            <a:ext cx="2807036" cy="2804628"/>
          </a:xfrm>
          <a:custGeom>
            <a:avLst/>
            <a:gdLst>
              <a:gd name="connsiteX0" fmla="*/ 1406866 w 2807036"/>
              <a:gd name="connsiteY0" fmla="*/ 0 h 2804628"/>
              <a:gd name="connsiteX1" fmla="*/ 2061159 w 2807036"/>
              <a:gd name="connsiteY1" fmla="*/ 271017 h 2804628"/>
              <a:gd name="connsiteX2" fmla="*/ 2542705 w 2807036"/>
              <a:gd name="connsiteY2" fmla="*/ 752562 h 2804628"/>
              <a:gd name="connsiteX3" fmla="*/ 2796783 w 2807036"/>
              <a:gd name="connsiteY3" fmla="*/ 1230127 h 2804628"/>
              <a:gd name="connsiteX4" fmla="*/ 2807036 w 2807036"/>
              <a:gd name="connsiteY4" fmla="*/ 1301178 h 2804628"/>
              <a:gd name="connsiteX5" fmla="*/ 2807036 w 2807036"/>
              <a:gd name="connsiteY5" fmla="*/ 1512532 h 2804628"/>
              <a:gd name="connsiteX6" fmla="*/ 2796783 w 2807036"/>
              <a:gd name="connsiteY6" fmla="*/ 1583584 h 2804628"/>
              <a:gd name="connsiteX7" fmla="*/ 2542705 w 2807036"/>
              <a:gd name="connsiteY7" fmla="*/ 2061148 h 2804628"/>
              <a:gd name="connsiteX8" fmla="*/ 2061149 w 2807036"/>
              <a:gd name="connsiteY8" fmla="*/ 2542704 h 2804628"/>
              <a:gd name="connsiteX9" fmla="*/ 1583585 w 2807036"/>
              <a:gd name="connsiteY9" fmla="*/ 2796782 h 2804628"/>
              <a:gd name="connsiteX10" fmla="*/ 1529213 w 2807036"/>
              <a:gd name="connsiteY10" fmla="*/ 2804628 h 2804628"/>
              <a:gd name="connsiteX11" fmla="*/ 1284499 w 2807036"/>
              <a:gd name="connsiteY11" fmla="*/ 2804628 h 2804628"/>
              <a:gd name="connsiteX12" fmla="*/ 1230128 w 2807036"/>
              <a:gd name="connsiteY12" fmla="*/ 2796782 h 2804628"/>
              <a:gd name="connsiteX13" fmla="*/ 752563 w 2807036"/>
              <a:gd name="connsiteY13" fmla="*/ 2542704 h 2804628"/>
              <a:gd name="connsiteX14" fmla="*/ 271018 w 2807036"/>
              <a:gd name="connsiteY14" fmla="*/ 2061158 h 2804628"/>
              <a:gd name="connsiteX15" fmla="*/ 271018 w 2807036"/>
              <a:gd name="connsiteY15" fmla="*/ 752572 h 2804628"/>
              <a:gd name="connsiteX16" fmla="*/ 752573 w 2807036"/>
              <a:gd name="connsiteY16" fmla="*/ 271017 h 2804628"/>
              <a:gd name="connsiteX17" fmla="*/ 1406866 w 2807036"/>
              <a:gd name="connsiteY17" fmla="*/ 0 h 2804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807036" h="2804628">
                <a:moveTo>
                  <a:pt x="1406866" y="0"/>
                </a:moveTo>
                <a:cubicBezTo>
                  <a:pt x="1643674" y="0"/>
                  <a:pt x="1880481" y="90339"/>
                  <a:pt x="2061159" y="271017"/>
                </a:cubicBezTo>
                <a:lnTo>
                  <a:pt x="2542705" y="752562"/>
                </a:lnTo>
                <a:cubicBezTo>
                  <a:pt x="2678213" y="888071"/>
                  <a:pt x="2762906" y="1055152"/>
                  <a:pt x="2796783" y="1230127"/>
                </a:cubicBezTo>
                <a:lnTo>
                  <a:pt x="2807036" y="1301178"/>
                </a:lnTo>
                <a:lnTo>
                  <a:pt x="2807036" y="1512532"/>
                </a:lnTo>
                <a:lnTo>
                  <a:pt x="2796783" y="1583584"/>
                </a:lnTo>
                <a:cubicBezTo>
                  <a:pt x="2762906" y="1758558"/>
                  <a:pt x="2678213" y="1925640"/>
                  <a:pt x="2542705" y="2061148"/>
                </a:cubicBezTo>
                <a:lnTo>
                  <a:pt x="2061149" y="2542704"/>
                </a:lnTo>
                <a:cubicBezTo>
                  <a:pt x="1925641" y="2678212"/>
                  <a:pt x="1758559" y="2762905"/>
                  <a:pt x="1583585" y="2796782"/>
                </a:cubicBezTo>
                <a:lnTo>
                  <a:pt x="1529213" y="2804628"/>
                </a:lnTo>
                <a:lnTo>
                  <a:pt x="1284499" y="2804628"/>
                </a:lnTo>
                <a:lnTo>
                  <a:pt x="1230128" y="2796782"/>
                </a:lnTo>
                <a:cubicBezTo>
                  <a:pt x="1055153" y="2762905"/>
                  <a:pt x="888072" y="2678212"/>
                  <a:pt x="752563" y="2542704"/>
                </a:cubicBezTo>
                <a:lnTo>
                  <a:pt x="271018" y="2061158"/>
                </a:lnTo>
                <a:cubicBezTo>
                  <a:pt x="-90339" y="1699802"/>
                  <a:pt x="-90339" y="1113928"/>
                  <a:pt x="271018" y="752572"/>
                </a:cubicBezTo>
                <a:lnTo>
                  <a:pt x="752573" y="271017"/>
                </a:lnTo>
                <a:cubicBezTo>
                  <a:pt x="933252" y="90339"/>
                  <a:pt x="1170059" y="0"/>
                  <a:pt x="1406866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99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59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96FE2-9E77-4834-9C6B-212E1056298F}" type="datetimeFigureOut">
              <a:rPr lang="en-US" smtClean="0"/>
              <a:t>7/30/2023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8E537-E56B-49CA-B596-52598082FB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59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4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DF484-B736-0977-2516-8D8931F9F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Chelsea Place 2023 Treasury Report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43576C3-7433-6983-D0CF-B75631635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Key Insights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2023 Avg Monthly Power = $19.63</a:t>
            </a:r>
          </a:p>
          <a:p>
            <a:pPr marL="0" indent="0">
              <a:buNone/>
            </a:pPr>
            <a:r>
              <a:rPr lang="en-US" dirty="0"/>
              <a:t>2023 Avg Monthly Jimmy + Landscaping = $383.38</a:t>
            </a:r>
          </a:p>
          <a:p>
            <a:pPr marL="0" indent="0">
              <a:buNone/>
            </a:pPr>
            <a:r>
              <a:rPr lang="en-US" dirty="0"/>
              <a:t>2023 Avg Monthly Total Spend = $1012</a:t>
            </a:r>
          </a:p>
          <a:p>
            <a:pPr marL="0" indent="0">
              <a:buNone/>
            </a:pPr>
            <a:r>
              <a:rPr lang="en-US" dirty="0"/>
              <a:t>2023 Highest Spend Category = Insurance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Notable Additional Large Spends</a:t>
            </a:r>
          </a:p>
          <a:p>
            <a:pPr>
              <a:buFontTx/>
              <a:buChar char="-"/>
            </a:pPr>
            <a:r>
              <a:rPr lang="en-US" dirty="0"/>
              <a:t>Tree damage insurance claim (July 2023)</a:t>
            </a:r>
          </a:p>
          <a:p>
            <a:pPr>
              <a:buFontTx/>
              <a:buChar char="-"/>
            </a:pPr>
            <a:r>
              <a:rPr lang="en-US" dirty="0"/>
              <a:t>Tree removal cost of $2220 incurred in 2022 (November)</a:t>
            </a:r>
          </a:p>
        </p:txBody>
      </p:sp>
    </p:spTree>
    <p:extLst>
      <p:ext uri="{BB962C8B-B14F-4D97-AF65-F5344CB8AC3E}">
        <p14:creationId xmlns:p14="http://schemas.microsoft.com/office/powerpoint/2010/main" val="170281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900B696-4D7C-C82F-7BC8-669E99D26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9155027"/>
              </p:ext>
            </p:extLst>
          </p:nvPr>
        </p:nvGraphicFramePr>
        <p:xfrm>
          <a:off x="838200" y="565079"/>
          <a:ext cx="10535292" cy="3719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D49E28D5-DDD9-93DB-C69D-B64782812A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72995"/>
              </p:ext>
            </p:extLst>
          </p:nvPr>
        </p:nvGraphicFramePr>
        <p:xfrm>
          <a:off x="183650" y="4222679"/>
          <a:ext cx="7623425" cy="2558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8537840-8ABF-C1DE-9BA0-423AD47126B8}"/>
              </a:ext>
            </a:extLst>
          </p:cNvPr>
          <p:cNvSpPr txBox="1"/>
          <p:nvPr/>
        </p:nvSpPr>
        <p:spPr>
          <a:xfrm>
            <a:off x="8196638" y="4937809"/>
            <a:ext cx="34418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Noteworthy Highlights</a:t>
            </a:r>
          </a:p>
          <a:p>
            <a:pPr marL="285750" indent="-285750">
              <a:buFontTx/>
              <a:buChar char="-"/>
            </a:pPr>
            <a:r>
              <a:rPr lang="en-US" dirty="0"/>
              <a:t>Nov 2022 large spend: Tree Removal</a:t>
            </a:r>
          </a:p>
          <a:p>
            <a:pPr marL="285750" indent="-285750">
              <a:buFontTx/>
              <a:buChar char="-"/>
            </a:pPr>
            <a:r>
              <a:rPr lang="en-US" dirty="0"/>
              <a:t>April 2023 large spend: Insurance payment</a:t>
            </a:r>
          </a:p>
        </p:txBody>
      </p:sp>
    </p:spTree>
    <p:extLst>
      <p:ext uri="{BB962C8B-B14F-4D97-AF65-F5344CB8AC3E}">
        <p14:creationId xmlns:p14="http://schemas.microsoft.com/office/powerpoint/2010/main" val="2295392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05AED32-3E95-B537-2720-4A60867EA0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173520"/>
              </p:ext>
            </p:extLst>
          </p:nvPr>
        </p:nvGraphicFramePr>
        <p:xfrm>
          <a:off x="838200" y="441789"/>
          <a:ext cx="10515600" cy="5735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639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C1D182E-280C-DB09-14D8-EF009EC27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925206"/>
              </p:ext>
            </p:extLst>
          </p:nvPr>
        </p:nvGraphicFramePr>
        <p:xfrm>
          <a:off x="0" y="102742"/>
          <a:ext cx="12192000" cy="6606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1487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C1D182E-280C-DB09-14D8-EF009EC27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389094"/>
              </p:ext>
            </p:extLst>
          </p:nvPr>
        </p:nvGraphicFramePr>
        <p:xfrm>
          <a:off x="0" y="102742"/>
          <a:ext cx="12192000" cy="6606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5015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crosoft_Data_Driven_Financial_Corporate.potx" id="{AF0BB5A1-6D8A-4FE6-8E42-5BDD7830AEFF}" vid="{0057B11C-41A7-4209-873B-0AFB0F6811B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Data-driven PowerPoint, from 24Slides</Template>
  <TotalTime>41</TotalTime>
  <Words>113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Segoe UI Light</vt:lpstr>
      <vt:lpstr>Office Theme</vt:lpstr>
      <vt:lpstr>Chelsea Place 2023 Treasury Report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Chelsea Place 2023 Treasury Report</dc:title>
  <dc:creator>Pastin, Molly</dc:creator>
  <cp:lastModifiedBy>Pastin, Molly</cp:lastModifiedBy>
  <cp:revision>10</cp:revision>
  <dcterms:created xsi:type="dcterms:W3CDTF">2023-07-30T17:31:32Z</dcterms:created>
  <dcterms:modified xsi:type="dcterms:W3CDTF">2023-07-30T18:13:24Z</dcterms:modified>
</cp:coreProperties>
</file>